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3"/>
    <p:sldId id="324" r:id="rId4"/>
    <p:sldId id="276" r:id="rId5"/>
    <p:sldId id="277" r:id="rId6"/>
    <p:sldId id="278" r:id="rId7"/>
    <p:sldId id="279" r:id="rId8"/>
    <p:sldId id="348" r:id="rId9"/>
    <p:sldId id="305" r:id="rId10"/>
    <p:sldId id="306" r:id="rId11"/>
    <p:sldId id="308" r:id="rId12"/>
    <p:sldId id="307" r:id="rId13"/>
    <p:sldId id="256" r:id="rId14"/>
    <p:sldId id="257" r:id="rId15"/>
    <p:sldId id="258" r:id="rId16"/>
    <p:sldId id="293" r:id="rId17"/>
    <p:sldId id="259" r:id="rId18"/>
    <p:sldId id="260" r:id="rId19"/>
    <p:sldId id="268" r:id="rId20"/>
    <p:sldId id="262" r:id="rId21"/>
    <p:sldId id="304" r:id="rId22"/>
    <p:sldId id="264" r:id="rId23"/>
    <p:sldId id="263" r:id="rId24"/>
    <p:sldId id="266" r:id="rId25"/>
    <p:sldId id="265" r:id="rId26"/>
    <p:sldId id="280" r:id="rId27"/>
    <p:sldId id="325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6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emf"/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0715" y="2092960"/>
            <a:ext cx="10919460" cy="3506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000" dirty="0">
                <a:latin typeface="+mj-lt"/>
                <a:cs typeface="+mj-lt"/>
              </a:rPr>
              <a:t>intelligent mosaic image generator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Zhao Ruizhou </a:t>
            </a:r>
            <a:endParaRPr lang="en-US" altLang="zh-CN" sz="2400" dirty="0"/>
          </a:p>
          <a:p>
            <a:pPr algn="ctr"/>
            <a:r>
              <a:rPr lang="en-US" altLang="zh-CN" sz="2400" dirty="0"/>
              <a:t>Li Xianhan</a:t>
            </a:r>
            <a:endParaRPr lang="en-US" altLang="zh-CN" sz="2400" dirty="0"/>
          </a:p>
          <a:p>
            <a:pPr algn="ctr"/>
            <a:r>
              <a:rPr lang="en-US" altLang="zh-CN" sz="2400" dirty="0"/>
              <a:t> He Yetao 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16196" y="965736"/>
            <a:ext cx="1907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Image MSE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979899" y="4059909"/>
            <a:ext cx="3830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RGB Histogram Distance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5" y="2133652"/>
            <a:ext cx="5244734" cy="10470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99" y="4993359"/>
            <a:ext cx="4654172" cy="12114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2" t="3600" r="11249" b="10547"/>
          <a:stretch>
            <a:fillRect/>
          </a:stretch>
        </p:blipFill>
        <p:spPr bwMode="auto">
          <a:xfrm>
            <a:off x="9010292" y="307856"/>
            <a:ext cx="235394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7" t="3916" r="11290" b="10386"/>
          <a:stretch>
            <a:fillRect/>
          </a:stretch>
        </p:blipFill>
        <p:spPr bwMode="auto">
          <a:xfrm>
            <a:off x="9010293" y="3816123"/>
            <a:ext cx="2353945" cy="235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4" t="9333" r="21267" b="21376"/>
          <a:stretch>
            <a:fillRect/>
          </a:stretch>
        </p:blipFill>
        <p:spPr bwMode="auto">
          <a:xfrm>
            <a:off x="6096000" y="2247295"/>
            <a:ext cx="2353945" cy="244457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箭头: 右 12"/>
          <p:cNvSpPr/>
          <p:nvPr/>
        </p:nvSpPr>
        <p:spPr>
          <a:xfrm rot="2094297">
            <a:off x="8461362" y="4811412"/>
            <a:ext cx="488782" cy="36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/>
          <p:cNvSpPr/>
          <p:nvPr/>
        </p:nvSpPr>
        <p:spPr>
          <a:xfrm rot="19448253">
            <a:off x="8510093" y="1916203"/>
            <a:ext cx="488782" cy="36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1897" y="1006517"/>
            <a:ext cx="38409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HSV Histogram Distance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751897" y="4084639"/>
            <a:ext cx="2880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Color Correlogram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763890" y="2542315"/>
            <a:ext cx="6098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zh-CN" sz="2400" dirty="0"/>
              <a:t>I = rgb2hsv( I ) ; % From RGB t o HSV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6" y="5063489"/>
            <a:ext cx="6110713" cy="8231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4" t="9333" r="21267" b="21376"/>
          <a:stretch>
            <a:fillRect/>
          </a:stretch>
        </p:blipFill>
        <p:spPr bwMode="auto">
          <a:xfrm>
            <a:off x="6279508" y="2194781"/>
            <a:ext cx="2080721" cy="2160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1" t="4165" r="10988" b="10557"/>
          <a:stretch>
            <a:fillRect/>
          </a:stretch>
        </p:blipFill>
        <p:spPr bwMode="auto">
          <a:xfrm>
            <a:off x="9227918" y="3955337"/>
            <a:ext cx="2212185" cy="220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t="3482" r="11240" b="10715"/>
          <a:stretch>
            <a:fillRect/>
          </a:stretch>
        </p:blipFill>
        <p:spPr bwMode="auto">
          <a:xfrm>
            <a:off x="9199984" y="403146"/>
            <a:ext cx="2240119" cy="22531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箭头: 右 12"/>
          <p:cNvSpPr/>
          <p:nvPr/>
        </p:nvSpPr>
        <p:spPr>
          <a:xfrm rot="2792448">
            <a:off x="8560808" y="4508774"/>
            <a:ext cx="466531" cy="3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/>
          <p:cNvSpPr/>
          <p:nvPr/>
        </p:nvSpPr>
        <p:spPr>
          <a:xfrm rot="19481878">
            <a:off x="8560808" y="1944235"/>
            <a:ext cx="466531" cy="3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909638"/>
            <a:ext cx="9144000" cy="2387600"/>
          </a:xfrm>
        </p:spPr>
        <p:txBody>
          <a:bodyPr/>
          <a:lstStyle/>
          <a:p>
            <a:r>
              <a:rPr lang="en-US" altLang="zh-CN"/>
              <a:t>Part B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79470"/>
            <a:ext cx="9144000" cy="2406015"/>
          </a:xfrm>
        </p:spPr>
        <p:txBody>
          <a:bodyPr>
            <a:normAutofit/>
          </a:bodyPr>
          <a:lstStyle/>
          <a:p>
            <a:pPr algn="ctr"/>
            <a:r>
              <a:rPr lang="en-US" altLang="zh-CN"/>
              <a:t>I</a:t>
            </a:r>
            <a:r>
              <a:rPr lang="zh-CN" altLang="en-US">
                <a:sym typeface="+mn-ea"/>
              </a:rPr>
              <a:t>mage</a:t>
            </a:r>
            <a:r>
              <a:rPr lang="zh-CN" altLang="en-US"/>
              <a:t> classifier</a:t>
            </a:r>
            <a:r>
              <a:rPr lang="en-US" altLang="zh-CN"/>
              <a:t> ----------- </a:t>
            </a:r>
            <a:r>
              <a:rPr lang="zh-CN" altLang="en-US">
                <a:sym typeface="+mn-ea"/>
              </a:rPr>
              <a:t>natural </a:t>
            </a:r>
            <a:r>
              <a:rPr lang="en-US" altLang="zh-CN">
                <a:sym typeface="+mn-ea"/>
              </a:rPr>
              <a:t>or</a:t>
            </a:r>
            <a:r>
              <a:rPr lang="zh-CN" altLang="en-US">
                <a:sym typeface="+mn-ea"/>
              </a:rPr>
              <a:t> man-made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60840" cy="955040"/>
          </a:xfrm>
        </p:spPr>
        <p:txBody>
          <a:bodyPr/>
          <a:lstStyle/>
          <a:p>
            <a:r>
              <a:rPr lang="en-US" altLang="zh-CN"/>
              <a:t>Overview of Part B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53770" y="14312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324600" y="14312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Test</a:t>
            </a:r>
            <a:endParaRPr lang="en-US" altLang="zh-CN"/>
          </a:p>
        </p:txBody>
      </p:sp>
      <p:pic>
        <p:nvPicPr>
          <p:cNvPr id="3" name="图片 2" descr="partBtestflowchar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67730" y="1910715"/>
            <a:ext cx="6031230" cy="4646295"/>
          </a:xfrm>
          <a:prstGeom prst="rect">
            <a:avLst/>
          </a:prstGeom>
        </p:spPr>
      </p:pic>
      <p:pic>
        <p:nvPicPr>
          <p:cNvPr id="8" name="图片 7" descr="partBtrainingflow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" y="1799590"/>
            <a:ext cx="5628640" cy="4859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0" y="549275"/>
            <a:ext cx="1295400" cy="998855"/>
          </a:xfrm>
        </p:spPr>
        <p:txBody>
          <a:bodyPr>
            <a:normAutofit/>
          </a:bodyPr>
          <a:lstStyle/>
          <a:p>
            <a:r>
              <a:rPr lang="en-US" altLang="zh-CN"/>
              <a:t>LDA</a:t>
            </a:r>
            <a:br>
              <a:rPr lang="en-US" altLang="zh-CN"/>
            </a:br>
            <a:endParaRPr lang="en-US" altLang="zh-CN" sz="2000">
              <a:latin typeface="+mn-lt"/>
              <a:cs typeface="+mn-lt"/>
            </a:endParaRPr>
          </a:p>
        </p:txBody>
      </p:sp>
      <p:pic>
        <p:nvPicPr>
          <p:cNvPr id="4" name="图片 3" descr="LDA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4815" y="1385570"/>
            <a:ext cx="4963795" cy="4086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0" y="3860800"/>
            <a:ext cx="3886200" cy="98298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277620" y="4772025"/>
            <a:ext cx="97345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037205" y="4772025"/>
            <a:ext cx="1455420" cy="101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1957070" y="4772025"/>
            <a:ext cx="10160" cy="7404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3759835" y="4782185"/>
            <a:ext cx="10160" cy="7404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20" y="5492750"/>
            <a:ext cx="3122930" cy="11518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b="38992"/>
          <a:stretch>
            <a:fillRect/>
          </a:stretch>
        </p:blipFill>
        <p:spPr>
          <a:xfrm>
            <a:off x="755015" y="2212340"/>
            <a:ext cx="6019800" cy="9994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23440" y="17208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cs typeface="+mn-lt"/>
                <a:sym typeface="+mn-ea"/>
              </a:rPr>
              <a:t>reduce</a:t>
            </a:r>
            <a:r>
              <a:rPr lang="en-US" altLang="zh-CN">
                <a:cs typeface="+mn-lt"/>
                <a:sym typeface="+mn-ea"/>
              </a:rPr>
              <a:t> feature dimensions </a:t>
            </a:r>
            <a:br>
              <a:rPr lang="en-US" altLang="zh-CN">
                <a:cs typeface="+mn-lt"/>
                <a:sym typeface="+mn-ea"/>
              </a:rPr>
            </a:br>
            <a:r>
              <a:rPr lang="en-US" altLang="zh-CN">
                <a:cs typeface="+mn-lt"/>
                <a:sym typeface="+mn-ea"/>
              </a:rPr>
              <a:t>	or</a:t>
            </a:r>
            <a:br>
              <a:rPr lang="en-US" altLang="zh-CN">
                <a:cs typeface="+mn-lt"/>
                <a:sym typeface="+mn-ea"/>
              </a:rPr>
            </a:br>
            <a:r>
              <a:rPr lang="en-US" altLang="zh-CN" b="1">
                <a:cs typeface="+mn-lt"/>
                <a:sym typeface="+mn-ea"/>
              </a:rPr>
              <a:t>extract</a:t>
            </a:r>
            <a:r>
              <a:rPr lang="en-US" altLang="zh-CN">
                <a:cs typeface="+mn-lt"/>
                <a:sym typeface="+mn-ea"/>
              </a:rPr>
              <a:t> new powerful features  </a:t>
            </a:r>
            <a:br>
              <a:rPr lang="en-US" altLang="zh-CN">
                <a:cs typeface="+mn-lt"/>
                <a:sym typeface="+mn-ea"/>
              </a:rPr>
            </a:br>
            <a:r>
              <a:rPr lang="en-US" altLang="zh-CN">
                <a:cs typeface="+mn-lt"/>
                <a:sym typeface="+mn-ea"/>
              </a:rPr>
              <a:t>	or</a:t>
            </a:r>
            <a:br>
              <a:rPr lang="en-US" altLang="zh-CN">
                <a:cs typeface="+mn-lt"/>
                <a:sym typeface="+mn-ea"/>
              </a:rPr>
            </a:br>
            <a:r>
              <a:rPr lang="en-US" altLang="zh-CN" b="1">
                <a:cs typeface="+mn-lt"/>
                <a:sym typeface="+mn-ea"/>
              </a:rPr>
              <a:t>project</a:t>
            </a:r>
            <a:r>
              <a:rPr lang="en-US" altLang="zh-CN">
                <a:cs typeface="+mn-lt"/>
                <a:sym typeface="+mn-ea"/>
              </a:rPr>
              <a:t> to a distinctive coordinate system </a:t>
            </a:r>
            <a:endParaRPr lang="en-US" altLang="zh-CN">
              <a:latin typeface="+mn-lt"/>
              <a:cs typeface="+mn-lt"/>
            </a:endParaRPr>
          </a:p>
          <a:p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885950" y="106680"/>
            <a:ext cx="0" cy="174434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20" y="3252470"/>
            <a:ext cx="3954780" cy="6781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233" y="297538"/>
            <a:ext cx="7732978" cy="998855"/>
          </a:xfrm>
        </p:spPr>
        <p:txBody>
          <a:bodyPr>
            <a:normAutofit/>
          </a:bodyPr>
          <a:lstStyle/>
          <a:p>
            <a:r>
              <a:rPr lang="en-US" altLang="zh-CN" b="0" i="0" dirty="0">
                <a:effectLst/>
                <a:latin typeface="+mn-lt"/>
              </a:rPr>
              <a:t>Gray Level Co-occurrence </a:t>
            </a:r>
            <a:r>
              <a:rPr lang="en-US" altLang="zh-CN" dirty="0">
                <a:latin typeface="+mn-lt"/>
              </a:rPr>
              <a:t>(GLCM)</a:t>
            </a:r>
            <a:br>
              <a:rPr lang="en-US" altLang="zh-CN" dirty="0">
                <a:latin typeface="+mn-lt"/>
              </a:rPr>
            </a:br>
            <a:endParaRPr lang="en-US" altLang="zh-CN" sz="2000" dirty="0">
              <a:latin typeface="+mn-lt"/>
              <a:cs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4" y="1161855"/>
            <a:ext cx="9703701" cy="7728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747" y="2287384"/>
            <a:ext cx="2765468" cy="9274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64" y="3451582"/>
            <a:ext cx="3249012" cy="9178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80" y="4452144"/>
            <a:ext cx="4622260" cy="937159"/>
          </a:xfrm>
          <a:prstGeom prst="rect">
            <a:avLst/>
          </a:prstGeom>
        </p:spPr>
      </p:pic>
      <p:sp>
        <p:nvSpPr>
          <p:cNvPr id="13" name="AutoShape 2"/>
          <p:cNvSpPr>
            <a:spLocks noChangeAspect="1" noChangeArrowheads="1"/>
          </p:cNvSpPr>
          <p:nvPr/>
        </p:nvSpPr>
        <p:spPr bwMode="auto">
          <a:xfrm>
            <a:off x="4867749" y="1947975"/>
            <a:ext cx="1517780" cy="151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632" y="2928704"/>
            <a:ext cx="3854681" cy="190714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747" y="5427781"/>
            <a:ext cx="3443742" cy="90249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7676" y="3474341"/>
            <a:ext cx="30707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effectLst/>
              </a:rPr>
              <a:t>Four features are used to extract the texture features of images</a:t>
            </a:r>
            <a:endParaRPr lang="zh-CN" altLang="en-US" sz="2400" dirty="0"/>
          </a:p>
        </p:txBody>
      </p:sp>
      <p:sp>
        <p:nvSpPr>
          <p:cNvPr id="20" name="左大括号 19"/>
          <p:cNvSpPr/>
          <p:nvPr/>
        </p:nvSpPr>
        <p:spPr>
          <a:xfrm>
            <a:off x="2974755" y="2762851"/>
            <a:ext cx="328282" cy="31807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K-nearest neighbor classifier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766435" cy="435165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①Calculate the distance between the points that you want to classify and the remaining points; 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②Arrange in ascending order of distance, and select the first K (K of KNN) point, that is, the nearest K point to the sample point; 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③Get weighted average, to get the answer;</a:t>
            </a:r>
            <a:endParaRPr lang="zh-CN" altLang="en-US" sz="2000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1525" y="2177415"/>
            <a:ext cx="3822700" cy="327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Insertion sort application</a:t>
            </a:r>
            <a:endParaRPr lang="zh-CN" altLang="en-US"/>
          </a:p>
        </p:txBody>
      </p:sp>
      <p:pic>
        <p:nvPicPr>
          <p:cNvPr id="7" name="图片 7" descr="TNZN27C1~}{VL`$L537VNL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678" y="2173923"/>
            <a:ext cx="5264785" cy="1231265"/>
          </a:xfrm>
          <a:prstGeom prst="rect">
            <a:avLst/>
          </a:prstGeom>
        </p:spPr>
      </p:pic>
      <p:pic>
        <p:nvPicPr>
          <p:cNvPr id="8" name="图片 8" descr="FD9NMZN$4K]2BY]GG9KBWQ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8" y="4903470"/>
            <a:ext cx="5273675" cy="1127760"/>
          </a:xfrm>
          <a:prstGeom prst="rect">
            <a:avLst/>
          </a:prstGeom>
        </p:spPr>
      </p:pic>
      <p:pic>
        <p:nvPicPr>
          <p:cNvPr id="10" name="图片 10" descr="6%WW40$F6XCJD]GSRX{$QJ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30" y="2174240"/>
            <a:ext cx="5270500" cy="1689100"/>
          </a:xfrm>
          <a:prstGeom prst="rect">
            <a:avLst/>
          </a:prstGeom>
        </p:spPr>
      </p:pic>
      <p:pic>
        <p:nvPicPr>
          <p:cNvPr id="11" name="图片 11" descr="]H90TQXWLPEX9KPMLBPTX}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13" y="4903470"/>
            <a:ext cx="5268595" cy="12268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145" y="18059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Give initial value: Inf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52145" y="4191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Compare form front to back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748145" y="7975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-------sort the distance</a:t>
            </a:r>
            <a:endParaRPr lang="en-US" altLang="zh-CN" sz="2400"/>
          </a:p>
        </p:txBody>
      </p:sp>
      <p:sp>
        <p:nvSpPr>
          <p:cNvPr id="13" name="文本框 12"/>
          <p:cNvSpPr txBox="1"/>
          <p:nvPr/>
        </p:nvSpPr>
        <p:spPr>
          <a:xfrm>
            <a:off x="6412230" y="1691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Insert if next distance is larger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412230" y="4191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Do not insert if larger than all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Get weighted average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47265" y="2340610"/>
            <a:ext cx="702310" cy="703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d1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9659620" y="2340610"/>
            <a:ext cx="702310" cy="703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dk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660140" y="2340610"/>
            <a:ext cx="702310" cy="703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d2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073015" y="2340610"/>
            <a:ext cx="702310" cy="703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d3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7508875" y="2337435"/>
            <a:ext cx="702310" cy="703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di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606790" y="2228850"/>
            <a:ext cx="1052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...</a:t>
            </a:r>
            <a:endParaRPr lang="en-US" altLang="zh-CN" sz="4000"/>
          </a:p>
        </p:txBody>
      </p:sp>
      <p:sp>
        <p:nvSpPr>
          <p:cNvPr id="13" name="文本框 12"/>
          <p:cNvSpPr txBox="1"/>
          <p:nvPr/>
        </p:nvSpPr>
        <p:spPr>
          <a:xfrm>
            <a:off x="973455" y="2508250"/>
            <a:ext cx="1020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distance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1115695" y="1718945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label = 0(natural)/1(man-made)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115695" y="3971925"/>
            <a:ext cx="73787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label</a:t>
            </a:r>
            <a:endParaRPr lang="en-US" altLang="zh-CN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803015" y="3544570"/>
            <a:ext cx="51727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647315" y="3360420"/>
            <a:ext cx="818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small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9452610" y="3360420"/>
            <a:ext cx="75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large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2417445" y="3971925"/>
            <a:ext cx="36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3815080" y="3971925"/>
            <a:ext cx="392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l2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1038860" y="4782185"/>
            <a:ext cx="889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weight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6313805" y="2228850"/>
            <a:ext cx="1052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...</a:t>
            </a:r>
            <a:endParaRPr lang="en-US" altLang="zh-CN" sz="4000"/>
          </a:p>
        </p:txBody>
      </p:sp>
      <p:sp>
        <p:nvSpPr>
          <p:cNvPr id="28" name="文本框 27"/>
          <p:cNvSpPr txBox="1"/>
          <p:nvPr/>
        </p:nvSpPr>
        <p:spPr>
          <a:xfrm>
            <a:off x="2163445" y="4782185"/>
            <a:ext cx="869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k/sum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3414395" y="4782185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(k-1)/sum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7717790" y="3971925"/>
            <a:ext cx="493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li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7258050" y="4782185"/>
            <a:ext cx="141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(k-i+1)/sum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3660140" y="5667375"/>
            <a:ext cx="6193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total labeli*weighti</a:t>
            </a:r>
            <a:r>
              <a:rPr lang="zh-CN" altLang="en-US" sz="2400"/>
              <a:t>＞</a:t>
            </a:r>
            <a:r>
              <a:rPr lang="en-US" altLang="zh-CN" sz="2400"/>
              <a:t>= 0.5, or not?</a:t>
            </a:r>
            <a:endParaRPr lang="zh-CN" altLang="en-US" sz="2400"/>
          </a:p>
        </p:txBody>
      </p:sp>
      <p:sp>
        <p:nvSpPr>
          <p:cNvPr id="34" name="文本框 33"/>
          <p:cNvSpPr txBox="1"/>
          <p:nvPr/>
        </p:nvSpPr>
        <p:spPr>
          <a:xfrm>
            <a:off x="1180465" y="5474970"/>
            <a:ext cx="1852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sum = [(1+k)*k]/2 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8745" y="2127885"/>
            <a:ext cx="8903335" cy="43453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nalyze </a:t>
            </a:r>
            <a:r>
              <a:rPr lang="en-US" altLang="zh-CN">
                <a:sym typeface="+mn-ea"/>
              </a:rPr>
              <a:t>and compare</a:t>
            </a:r>
            <a:r>
              <a:rPr lang="zh-CN" altLang="en-US">
                <a:sym typeface="+mn-ea"/>
              </a:rPr>
              <a:t> schemes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0340"/>
            <a:ext cx="10515600" cy="4351338"/>
          </a:xfrm>
        </p:spPr>
        <p:txBody>
          <a:bodyPr/>
          <a:lstStyle/>
          <a:p>
            <a:r>
              <a:rPr lang="en-US" altLang="zh-CN"/>
              <a:t>Try to choose a value as small as possible on the premise that the accuracy is stable and high.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cxnSp>
        <p:nvCxnSpPr>
          <p:cNvPr id="4" name="直接连接符 3"/>
          <p:cNvCxnSpPr/>
          <p:nvPr/>
        </p:nvCxnSpPr>
        <p:spPr>
          <a:xfrm>
            <a:off x="3711575" y="2226310"/>
            <a:ext cx="0" cy="41484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312035" y="4508500"/>
            <a:ext cx="1062355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Unstable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781040" y="3930650"/>
            <a:ext cx="261683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353810" y="3326765"/>
            <a:ext cx="179197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Time Consuming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12745" y="2184400"/>
            <a:ext cx="63658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err="1">
                <a:latin typeface="+mj-lt"/>
                <a:cs typeface="+mj-lt"/>
              </a:rPr>
              <a:t>partA</a:t>
            </a:r>
            <a:endParaRPr lang="en-US" altLang="zh-CN" sz="6000" dirty="0">
              <a:latin typeface="+mj-lt"/>
              <a:cs typeface="+mj-lt"/>
            </a:endParaRPr>
          </a:p>
          <a:p>
            <a:pPr algn="ctr"/>
            <a:endParaRPr lang="en-US" altLang="zh-CN" sz="6000" dirty="0">
              <a:latin typeface="+mj-lt"/>
              <a:cs typeface="+mj-lt"/>
            </a:endParaRPr>
          </a:p>
          <a:p>
            <a:pPr algn="ctr"/>
            <a:r>
              <a:rPr lang="en-US" altLang="zh-CN" sz="2400" dirty="0"/>
              <a:t>A mosaic generator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381000"/>
            <a:ext cx="3853815" cy="289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345" y="381000"/>
            <a:ext cx="387731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55" y="381000"/>
            <a:ext cx="3820795" cy="286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" y="3289300"/>
            <a:ext cx="3853180" cy="288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710" y="3289300"/>
            <a:ext cx="3877945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290" y="3272790"/>
            <a:ext cx="3875405" cy="290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nalyze </a:t>
            </a:r>
            <a:r>
              <a:rPr lang="en-US" altLang="zh-CN">
                <a:sym typeface="+mn-ea"/>
              </a:rPr>
              <a:t>and compare</a:t>
            </a:r>
            <a:r>
              <a:rPr lang="zh-CN" altLang="en-US">
                <a:sym typeface="+mn-ea"/>
              </a:rPr>
              <a:t> schemes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0340"/>
            <a:ext cx="10515600" cy="4351338"/>
          </a:xfrm>
        </p:spPr>
        <p:txBody>
          <a:bodyPr/>
          <a:lstStyle/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RGB Channels are not appropriate.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Adding S and V actually introduces noise and reduces the accuracy.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L channel can be very time-consuming.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Adding A and B can also reduce the accuracy.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Best Choice: H channel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3825" y="2978150"/>
            <a:ext cx="309372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nalyze </a:t>
            </a:r>
            <a:r>
              <a:rPr lang="en-US" altLang="zh-CN">
                <a:sym typeface="+mn-ea"/>
              </a:rPr>
              <a:t>and compare</a:t>
            </a:r>
            <a:r>
              <a:rPr lang="zh-CN" altLang="en-US">
                <a:sym typeface="+mn-ea"/>
              </a:rPr>
              <a:t> schemes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0340"/>
            <a:ext cx="10515600" cy="4351338"/>
          </a:xfrm>
        </p:spPr>
        <p:txBody>
          <a:bodyPr/>
          <a:lstStyle/>
          <a:p>
            <a:r>
              <a:rPr lang="zh-CN" altLang="en-US"/>
              <a:t>After adding grey-comatrix</a:t>
            </a:r>
            <a:r>
              <a:rPr lang="en-US" altLang="zh-CN"/>
              <a:t>, we find that the accuracy is greatly improved.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762125" y="5871845"/>
            <a:ext cx="7988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sym typeface="+mn-ea"/>
              </a:rPr>
              <a:t>Finally, we choose H channel + Texture, and k = 39.</a:t>
            </a:r>
            <a:endParaRPr lang="en-US" sz="28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0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0530" y="2441575"/>
            <a:ext cx="4115435" cy="308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65" y="2441575"/>
            <a:ext cx="4115435" cy="3086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 C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280160"/>
          </a:xfrm>
        </p:spPr>
        <p:txBody>
          <a:bodyPr>
            <a:normAutofit/>
          </a:bodyPr>
          <a:lstStyle/>
          <a:p>
            <a:pPr algn="ctr"/>
            <a:r>
              <a:rPr lang="en-US" altLang="zh-CN"/>
              <a:t>C</a:t>
            </a:r>
            <a:r>
              <a:rPr lang="zh-CN" altLang="en-US"/>
              <a:t>ombine the work done in Parts A and B to generate synthetic images for a specific class. 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Combination of Part A and Part B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30165" cy="4351655"/>
          </a:xfrm>
        </p:spPr>
        <p:txBody>
          <a:bodyPr/>
          <a:lstStyle/>
          <a:p>
            <a:r>
              <a:rPr lang="en-US" altLang="zh-CN"/>
              <a:t>P</a:t>
            </a:r>
            <a:r>
              <a:rPr lang="zh-CN" altLang="en-US"/>
              <a:t>reprocess the images</a:t>
            </a:r>
            <a:r>
              <a:rPr lang="en-US" altLang="zh-CN"/>
              <a:t> in Part A and B.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Store the information into the mat files, move to part C.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Do Part B and Part A on a single target images.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289675" y="1936750"/>
            <a:ext cx="4801235" cy="3276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755" y="91440"/>
            <a:ext cx="10515600" cy="1325563"/>
          </a:xfrm>
        </p:spPr>
        <p:txBody>
          <a:bodyPr/>
          <a:lstStyle/>
          <a:p>
            <a:r>
              <a:rPr lang="zh-CN" altLang="en-US"/>
              <a:t>Combination of Part A and Part B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90830" y="1044575"/>
            <a:ext cx="10515600" cy="4351338"/>
          </a:xfrm>
        </p:spPr>
        <p:txBody>
          <a:bodyPr/>
          <a:lstStyle/>
          <a:p>
            <a:r>
              <a:rPr lang="en-US" altLang="zh-CN"/>
              <a:t>GUI</a:t>
            </a:r>
            <a:endParaRPr lang="en-US" altLang="zh-CN"/>
          </a:p>
        </p:txBody>
      </p:sp>
      <p:pic>
        <p:nvPicPr>
          <p:cNvPr id="6" name="图片 5" descr="app_run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5575" y="1920240"/>
            <a:ext cx="4496435" cy="4111625"/>
          </a:xfrm>
          <a:prstGeom prst="rect">
            <a:avLst/>
          </a:prstGeom>
        </p:spPr>
      </p:pic>
      <p:pic>
        <p:nvPicPr>
          <p:cNvPr id="7" name="图片 6" descr="app_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175" y="1920240"/>
            <a:ext cx="4488180" cy="41033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12745" y="2184400"/>
            <a:ext cx="63658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err="1">
                <a:latin typeface="+mj-lt"/>
                <a:cs typeface="+mj-lt"/>
              </a:rPr>
              <a:t>thank you all !</a:t>
            </a:r>
            <a:endParaRPr lang="en-US" altLang="zh-CN" sz="6000" dirty="0">
              <a:latin typeface="+mj-lt"/>
              <a:cs typeface="+mj-lt"/>
            </a:endParaRPr>
          </a:p>
          <a:p>
            <a:pPr algn="ctr"/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76250" y="4427220"/>
            <a:ext cx="804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contribution:</a:t>
            </a:r>
            <a:endParaRPr lang="en-US" altLang="zh-CN" sz="2000"/>
          </a:p>
          <a:p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Zhao Ruizhou: supplement for part A + GLCM in part B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Li Xianhan: part B + part C + part D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He Yetao: part A + LDA in part B + GUI</a:t>
            </a:r>
            <a:endParaRPr lang="en-US" altLang="zh-CN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artAflow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0" y="1026160"/>
            <a:ext cx="6944995" cy="52089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4740" y="141033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partA:</a:t>
            </a:r>
            <a:endParaRPr lang="en-US" altLang="zh-CN" sz="3200" b="1"/>
          </a:p>
          <a:p>
            <a:r>
              <a:rPr lang="en-US" altLang="zh-CN" sz="3200" b="1"/>
              <a:t>      A mosaic generator</a:t>
            </a:r>
            <a:endParaRPr lang="en-US" altLang="zh-CN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1094740" y="3599180"/>
            <a:ext cx="4064000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points:</a:t>
            </a:r>
            <a:endParaRPr lang="en-US" altLang="zh-CN" sz="3200" b="1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Features: RGB + H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Polarized euclidean distance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82625" y="1466850"/>
            <a:ext cx="40640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Features </a:t>
            </a:r>
            <a:endParaRPr lang="en-US" altLang="zh-CN" sz="3200" b="1"/>
          </a:p>
          <a:p>
            <a:endParaRPr lang="en-US" altLang="zh-CN" sz="3200" b="1"/>
          </a:p>
          <a:p>
            <a:r>
              <a:rPr lang="en-US" altLang="zh-CN" sz="3200" b="1"/>
              <a:t>RGB: </a:t>
            </a:r>
            <a:endParaRPr lang="en-US" altLang="zh-CN" sz="3200" b="1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zh-CN" sz="2000"/>
              <a:t>light </a:t>
            </a:r>
            <a:endParaRPr lang="en-US" altLang="zh-CN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zh-CN" sz="2000"/>
              <a:t>shadow</a:t>
            </a:r>
            <a:endParaRPr lang="en-US" altLang="zh-CN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zh-CN" sz="2000"/>
              <a:t>structure</a:t>
            </a:r>
            <a:endParaRPr lang="en-US" altLang="zh-CN" sz="3200" b="1"/>
          </a:p>
          <a:p>
            <a:endParaRPr lang="en-US" altLang="zh-CN" sz="3200" b="1"/>
          </a:p>
          <a:p>
            <a:r>
              <a:rPr lang="en-US" altLang="zh-CN" sz="3200" b="1"/>
              <a:t>H: </a:t>
            </a:r>
            <a:endParaRPr lang="en-US" altLang="zh-CN" sz="3200" b="1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zh-CN" sz="2000"/>
              <a:t>color</a:t>
            </a:r>
            <a:endParaRPr lang="en-US" altLang="zh-CN" sz="2000"/>
          </a:p>
        </p:txBody>
      </p:sp>
      <p:pic>
        <p:nvPicPr>
          <p:cNvPr id="5" name="图片 4" descr="pARGBH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18230" y="3518535"/>
            <a:ext cx="4020820" cy="2680335"/>
          </a:xfrm>
          <a:prstGeom prst="rect">
            <a:avLst/>
          </a:prstGeom>
        </p:spPr>
      </p:pic>
      <p:pic>
        <p:nvPicPr>
          <p:cNvPr id="6" name="图片 5" descr="pARG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865" y="838835"/>
            <a:ext cx="4020185" cy="26797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61280" y="61988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RGBH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161280" y="4705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RGB</a:t>
            </a:r>
            <a:endParaRPr lang="en-US" altLang="zh-CN"/>
          </a:p>
        </p:txBody>
      </p:sp>
      <p:pic>
        <p:nvPicPr>
          <p:cNvPr id="10" name="图片 9" descr="pAla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050" y="838835"/>
            <a:ext cx="4017645" cy="2679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25280" y="4705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LAB</a:t>
            </a:r>
            <a:endParaRPr lang="en-US" altLang="zh-CN"/>
          </a:p>
        </p:txBody>
      </p:sp>
      <p:pic>
        <p:nvPicPr>
          <p:cNvPr id="12" name="图片 11" descr="pAHS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400" y="3517900"/>
            <a:ext cx="4011295" cy="26746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225280" y="61925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HSV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3085" y="485140"/>
            <a:ext cx="5410200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Polarized Euclidean Distance</a:t>
            </a:r>
            <a:endParaRPr lang="en-US" altLang="zh-CN" sz="3200" b="1"/>
          </a:p>
          <a:p>
            <a:endParaRPr lang="en-US" altLang="zh-CN"/>
          </a:p>
          <a:p>
            <a:r>
              <a:rPr lang="en-US" altLang="zh-CN"/>
              <a:t>polarize classical euclidean distance t</a:t>
            </a:r>
            <a:r>
              <a:rPr lang="en-US" altLang="zh-CN" sz="1800"/>
              <a:t>o push </a:t>
            </a:r>
            <a:endParaRPr lang="en-US" altLang="zh-CN" sz="1800"/>
          </a:p>
          <a:p>
            <a:r>
              <a:rPr lang="en-US" altLang="zh-CN" sz="1800"/>
              <a:t>unwanted colors away!</a:t>
            </a:r>
            <a:endParaRPr lang="en-US" altLang="zh-CN" sz="1800"/>
          </a:p>
        </p:txBody>
      </p:sp>
      <p:pic>
        <p:nvPicPr>
          <p:cNvPr id="5" name="图片 4" descr="partA_cal_Eu_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5330" y="1338580"/>
            <a:ext cx="5573395" cy="41802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" y="4248785"/>
            <a:ext cx="4745355" cy="127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15" y="2425700"/>
            <a:ext cx="3553460" cy="1219835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9" idx="2"/>
            <a:endCxn id="7" idx="0"/>
          </p:cNvCxnSpPr>
          <p:nvPr/>
        </p:nvCxnSpPr>
        <p:spPr>
          <a:xfrm>
            <a:off x="2925445" y="3645535"/>
            <a:ext cx="635" cy="603250"/>
          </a:xfrm>
          <a:prstGeom prst="straightConnector1">
            <a:avLst/>
          </a:prstGeom>
          <a:ln w="3492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8640" y="438785"/>
            <a:ext cx="5410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Polarized Euclidean Distance</a:t>
            </a:r>
            <a:endParaRPr lang="en-US" altLang="zh-CN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6690" y="5338445"/>
            <a:ext cx="4745355" cy="1270000"/>
          </a:xfrm>
          <a:prstGeom prst="rect">
            <a:avLst/>
          </a:prstGeom>
        </p:spPr>
      </p:pic>
      <p:pic>
        <p:nvPicPr>
          <p:cNvPr id="2" name="图片 1" descr="pARGB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76645" y="1674495"/>
            <a:ext cx="5465445" cy="3643630"/>
          </a:xfrm>
          <a:prstGeom prst="rect">
            <a:avLst/>
          </a:prstGeom>
        </p:spPr>
      </p:pic>
      <p:pic>
        <p:nvPicPr>
          <p:cNvPr id="3" name="图片 2" descr="pAEU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1677670"/>
            <a:ext cx="5459730" cy="3640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90" y="5368290"/>
            <a:ext cx="3553460" cy="12198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44370" y="12592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classical euclidean distance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578090" y="1269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polarized euclidean distance</a:t>
            </a:r>
            <a:endParaRPr lang="en-US" altLang="zh-CN"/>
          </a:p>
        </p:txBody>
      </p:sp>
      <p:cxnSp>
        <p:nvCxnSpPr>
          <p:cNvPr id="10" name="直接箭头连接符 9"/>
          <p:cNvCxnSpPr>
            <a:stCxn id="6" idx="3"/>
            <a:endCxn id="7" idx="1"/>
          </p:cNvCxnSpPr>
          <p:nvPr/>
        </p:nvCxnSpPr>
        <p:spPr>
          <a:xfrm flipV="1">
            <a:off x="5175250" y="5973445"/>
            <a:ext cx="1361440" cy="508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8640" y="438785"/>
            <a:ext cx="5410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time</a:t>
            </a:r>
            <a:endParaRPr lang="en-US" altLang="zh-CN" sz="3200" b="1"/>
          </a:p>
        </p:txBody>
      </p:sp>
      <p:pic>
        <p:nvPicPr>
          <p:cNvPr id="2" name="图片 1" descr="pARGBH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30525" y="1637665"/>
            <a:ext cx="5465445" cy="36436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12970" y="1083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12000 tiles  </a:t>
            </a:r>
            <a:r>
              <a:rPr lang="en-US" altLang="zh-CN"/>
              <a:t>≈  180</a:t>
            </a:r>
            <a:r>
              <a:rPr lang="en-US" altLang="zh-CN"/>
              <a:t>s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12745" y="2184400"/>
            <a:ext cx="63658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err="1">
                <a:latin typeface="+mj-lt"/>
                <a:cs typeface="+mj-lt"/>
              </a:rPr>
              <a:t>partA</a:t>
            </a:r>
            <a:r>
              <a:rPr lang="en-US" altLang="zh-CN" sz="6000" dirty="0">
                <a:latin typeface="+mj-lt"/>
                <a:cs typeface="+mj-lt"/>
              </a:rPr>
              <a:t> Supplement</a:t>
            </a:r>
            <a:endParaRPr lang="en-US" altLang="zh-CN" sz="6000" dirty="0">
              <a:latin typeface="+mj-lt"/>
              <a:cs typeface="+mj-lt"/>
            </a:endParaRPr>
          </a:p>
          <a:p>
            <a:pPr algn="ctr"/>
            <a:endParaRPr lang="en-US" altLang="zh-CN" sz="6000" dirty="0">
              <a:latin typeface="+mj-lt"/>
              <a:cs typeface="+mj-lt"/>
            </a:endParaRPr>
          </a:p>
          <a:p>
            <a:pPr algn="ctr"/>
            <a:r>
              <a:rPr lang="en-US" altLang="zh-CN" sz="2400" dirty="0"/>
              <a:t>Image Similarity and methods contrast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84379" y="658394"/>
            <a:ext cx="6098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Pixels and Tiles Number Selection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284379" y="2010766"/>
            <a:ext cx="7212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Target Image Division and Source Image Size Adjustment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284379" y="4146295"/>
            <a:ext cx="42081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Four Algorithms of Image Similarity Computation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656615" y="3055533"/>
            <a:ext cx="1816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Image MSE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5659988" y="3952753"/>
            <a:ext cx="3029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RGB Histogram Distance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5656615" y="4783750"/>
            <a:ext cx="3029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HSV Histogram Distance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656615" y="5667078"/>
            <a:ext cx="2246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Color Correlogram</a:t>
            </a:r>
            <a:endParaRPr lang="zh-CN" altLang="en-US" sz="2000" dirty="0"/>
          </a:p>
        </p:txBody>
      </p:sp>
      <p:sp>
        <p:nvSpPr>
          <p:cNvPr id="12" name="左大括号 11"/>
          <p:cNvSpPr/>
          <p:nvPr/>
        </p:nvSpPr>
        <p:spPr>
          <a:xfrm>
            <a:off x="4803126" y="3255588"/>
            <a:ext cx="513184" cy="2612409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6200}"/>
</p:tagLst>
</file>

<file path=ppt/tags/tag2.xml><?xml version="1.0" encoding="utf-8"?>
<p:tagLst xmlns:p="http://schemas.openxmlformats.org/presentationml/2006/main">
  <p:tag name="KSO_WM_UNIT_PLACING_PICTURE_USER_VIEWPORT" val="{&quot;height&quot;:10800,&quot;width&quot;:16200}"/>
</p:tagLst>
</file>

<file path=ppt/tags/tag3.xml><?xml version="1.0" encoding="utf-8"?>
<p:tagLst xmlns:p="http://schemas.openxmlformats.org/presentationml/2006/main">
  <p:tag name="KSO_WM_UNIT_PLACING_PICTURE_USER_VIEWPORT" val="{&quot;height&quot;:10800,&quot;width&quot;:16200}"/>
</p:tagLst>
</file>

<file path=ppt/tags/tag4.xml><?xml version="1.0" encoding="utf-8"?>
<p:tagLst xmlns:p="http://schemas.openxmlformats.org/presentationml/2006/main">
  <p:tag name="KSO_WM_UNIT_PLACING_PICTURE_USER_VIEWPORT" val="{&quot;height&quot;:10800,&quot;width&quot;:14020}"/>
</p:tagLst>
</file>

<file path=ppt/tags/tag5.xml><?xml version="1.0" encoding="utf-8"?>
<p:tagLst xmlns:p="http://schemas.openxmlformats.org/presentationml/2006/main">
  <p:tag name="KSO_WM_UNIT_PLACING_PICTURE_USER_VIEWPORT" val="{&quot;height&quot;:4048,&quot;width&quot;:8294}"/>
</p:tagLst>
</file>

<file path=ppt/tags/tag6.xml><?xml version="1.0" encoding="utf-8"?>
<p:tagLst xmlns:p="http://schemas.openxmlformats.org/presentationml/2006/main">
  <p:tag name="COMMONDATA" val="eyJoZGlkIjoiZDQ2NTkwZjBiMzBiZWNlNzZiMWU1ZGYyZjA0YTkxMGIifQ=="/>
  <p:tag name="KSO_WPP_MARK_KEY" val="6dcb9a69-6581-4bde-b214-192e8aa94c5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2715</Words>
  <Application>WPS 演示</Application>
  <PresentationFormat>宽屏</PresentationFormat>
  <Paragraphs>218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B</vt:lpstr>
      <vt:lpstr>Overview of Part B</vt:lpstr>
      <vt:lpstr>LDA </vt:lpstr>
      <vt:lpstr>Gray Level Co-occurrence (GLCM) </vt:lpstr>
      <vt:lpstr>K-nearest neighbor classifier</vt:lpstr>
      <vt:lpstr>Insertion sort application</vt:lpstr>
      <vt:lpstr>Get weighted average</vt:lpstr>
      <vt:lpstr>Analyze and compare schemes</vt:lpstr>
      <vt:lpstr>PowerPoint 演示文稿</vt:lpstr>
      <vt:lpstr>Analyze and compare schemes</vt:lpstr>
      <vt:lpstr>Analyze and compare schemes</vt:lpstr>
      <vt:lpstr>Part C</vt:lpstr>
      <vt:lpstr>Combination of Part A and Part B</vt:lpstr>
      <vt:lpstr>Combination of Part A and Part B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传说中的路人乙</cp:lastModifiedBy>
  <cp:revision>38</cp:revision>
  <dcterms:created xsi:type="dcterms:W3CDTF">2022-11-07T02:45:00Z</dcterms:created>
  <dcterms:modified xsi:type="dcterms:W3CDTF">2022-11-10T08:33:05Z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A92DE555A58747FDAD2C0661B61E2A5C</vt:lpwstr>
  </property>
  <property fmtid="{D5CDD505-2E9C-101B-9397-08002B2CF9AE}" pid="3" name="KSOProductBuildVer">
    <vt:lpwstr>2052-11.1.0.12763</vt:lpwstr>
  </property>
</Properties>
</file>